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377" r:id="rId3"/>
    <p:sldId id="380" r:id="rId4"/>
    <p:sldId id="378" r:id="rId5"/>
    <p:sldId id="379" r:id="rId6"/>
    <p:sldId id="259" r:id="rId7"/>
    <p:sldId id="307" r:id="rId8"/>
    <p:sldId id="308" r:id="rId9"/>
    <p:sldId id="261" r:id="rId10"/>
    <p:sldId id="381" r:id="rId11"/>
    <p:sldId id="350" r:id="rId12"/>
    <p:sldId id="382" r:id="rId13"/>
    <p:sldId id="383" r:id="rId14"/>
    <p:sldId id="384" r:id="rId15"/>
    <p:sldId id="262" r:id="rId16"/>
    <p:sldId id="385" r:id="rId17"/>
    <p:sldId id="386" r:id="rId18"/>
    <p:sldId id="263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6" r:id="rId33"/>
    <p:sldId id="407" r:id="rId34"/>
    <p:sldId id="408" r:id="rId35"/>
    <p:sldId id="409" r:id="rId36"/>
    <p:sldId id="410" r:id="rId37"/>
    <p:sldId id="411" r:id="rId38"/>
    <p:sldId id="400" r:id="rId39"/>
    <p:sldId id="401" r:id="rId40"/>
    <p:sldId id="403" r:id="rId41"/>
    <p:sldId id="412" r:id="rId42"/>
    <p:sldId id="413" r:id="rId43"/>
    <p:sldId id="414" r:id="rId44"/>
    <p:sldId id="415" r:id="rId45"/>
    <p:sldId id="416" r:id="rId46"/>
    <p:sldId id="417" r:id="rId47"/>
    <p:sldId id="418" r:id="rId48"/>
    <p:sldId id="402" r:id="rId49"/>
    <p:sldId id="419" r:id="rId50"/>
    <p:sldId id="421" r:id="rId51"/>
    <p:sldId id="422" r:id="rId52"/>
    <p:sldId id="423" r:id="rId53"/>
    <p:sldId id="424" r:id="rId54"/>
    <p:sldId id="425" r:id="rId55"/>
    <p:sldId id="426" r:id="rId56"/>
    <p:sldId id="42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377"/>
            <p14:sldId id="380"/>
            <p14:sldId id="378"/>
            <p14:sldId id="379"/>
            <p14:sldId id="259"/>
            <p14:sldId id="307"/>
            <p14:sldId id="308"/>
            <p14:sldId id="261"/>
            <p14:sldId id="381"/>
            <p14:sldId id="350"/>
            <p14:sldId id="382"/>
            <p14:sldId id="383"/>
            <p14:sldId id="384"/>
            <p14:sldId id="262"/>
            <p14:sldId id="385"/>
            <p14:sldId id="386"/>
            <p14:sldId id="263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6"/>
            <p14:sldId id="407"/>
            <p14:sldId id="408"/>
            <p14:sldId id="409"/>
            <p14:sldId id="410"/>
            <p14:sldId id="411"/>
            <p14:sldId id="400"/>
            <p14:sldId id="401"/>
            <p14:sldId id="403"/>
            <p14:sldId id="412"/>
            <p14:sldId id="413"/>
            <p14:sldId id="414"/>
            <p14:sldId id="415"/>
            <p14:sldId id="416"/>
            <p14:sldId id="417"/>
            <p14:sldId id="418"/>
            <p14:sldId id="402"/>
            <p14:sldId id="419"/>
            <p14:sldId id="421"/>
            <p14:sldId id="422"/>
            <p14:sldId id="423"/>
            <p14:sldId id="424"/>
            <p14:sldId id="425"/>
            <p14:sldId id="426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BDBEBD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60"/>
    <p:restoredTop sz="93911"/>
  </p:normalViewPr>
  <p:slideViewPr>
    <p:cSldViewPr snapToGrid="0" snapToObjects="1">
      <p:cViewPr>
        <p:scale>
          <a:sx n="90" d="100"/>
          <a:sy n="90" d="100"/>
        </p:scale>
        <p:origin x="448" y="1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Relationship Id="rId2" Type="http://schemas.openxmlformats.org/officeDocument/2006/relationships/image" Target="../media/image32.wmf"/><Relationship Id="rId3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image" Target="../media/image35.wmf"/><Relationship Id="rId3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81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96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91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07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86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58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91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7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0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53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14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6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9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4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8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75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94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01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62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34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611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66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05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216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1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121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28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081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96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78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05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437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74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694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02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922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020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448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535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520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249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1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60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652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65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90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3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1/24/18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1/24/18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1/24/18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tiff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hodrek.github.io/CS839_spring18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9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0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1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32.w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3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4.w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35.wmf"/><Relationship Id="rId8" Type="http://schemas.openxmlformats.org/officeDocument/2006/relationships/oleObject" Target="../embeddings/oleObject8.bin"/><Relationship Id="rId9" Type="http://schemas.openxmlformats.org/officeDocument/2006/relationships/image" Target="../media/image36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40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41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41.w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42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43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1575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Lecture 2: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Databases, SQL, and ML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497" y="5831026"/>
            <a:ext cx="607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Slides reused from: </a:t>
            </a:r>
            <a:r>
              <a:rPr lang="en-US" sz="2000" i="1" dirty="0" err="1" smtClean="0"/>
              <a:t>SystemML</a:t>
            </a:r>
            <a:r>
              <a:rPr lang="en-US" sz="2000" i="1" dirty="0" smtClean="0"/>
              <a:t> Talk @ Spark Summit 2016 Kumar et al. @ SIGMOD 2017, </a:t>
            </a:r>
            <a:r>
              <a:rPr lang="en-US" sz="2000" i="1" dirty="0" err="1" smtClean="0"/>
              <a:t>Domingos</a:t>
            </a:r>
            <a:r>
              <a:rPr lang="en-US" sz="2000" i="1" dirty="0" smtClean="0"/>
              <a:t> @ CIKM 2013</a:t>
            </a:r>
            <a:endParaRPr lang="en-US" sz="20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54" y="307777"/>
            <a:ext cx="11074292" cy="623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the MapReduce-Hadoop frenzy?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09" y="1839436"/>
            <a:ext cx="8019182" cy="40735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70473" y="6171684"/>
            <a:ext cx="305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/>
              <a:t>[Dean and </a:t>
            </a:r>
            <a:r>
              <a:rPr lang="en-US" dirty="0" err="1" smtClean="0"/>
              <a:t>Ghemawat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3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54" y="307777"/>
            <a:ext cx="11074292" cy="62311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02465" y="5267840"/>
            <a:ext cx="2512959" cy="127107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1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databases so successful?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79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Concept:</a:t>
            </a:r>
            <a:r>
              <a:rPr lang="en-US" dirty="0" smtClean="0"/>
              <a:t> Applications do not need to worry about </a:t>
            </a:r>
            <a:r>
              <a:rPr lang="en-US" i="1" dirty="0" smtClean="0"/>
              <a:t>how the data is structured and stored</a:t>
            </a:r>
          </a:p>
          <a:p>
            <a:pPr marL="0" indent="0">
              <a:buNone/>
            </a:pPr>
            <a:endParaRPr lang="en-US" i="1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429296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Logical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changes in the </a:t>
            </a:r>
            <a:r>
              <a:rPr lang="en-US" sz="2800" i="1" dirty="0">
                <a:latin typeface="+mj-lt"/>
              </a:rPr>
              <a:t>logical structure of the </a:t>
            </a:r>
            <a:r>
              <a:rPr lang="en-US" sz="2800" i="1" dirty="0" smtClean="0">
                <a:latin typeface="+mj-lt"/>
              </a:rPr>
              <a:t>data</a:t>
            </a:r>
            <a:endParaRPr lang="en-US" sz="2800" i="1" u="sng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107071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Physical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</a:t>
            </a:r>
            <a:r>
              <a:rPr lang="en-US" sz="2800" i="1" dirty="0">
                <a:latin typeface="+mj-lt"/>
              </a:rPr>
              <a:t>physical </a:t>
            </a:r>
            <a:r>
              <a:rPr lang="en-US" sz="2800" i="1">
                <a:latin typeface="+mj-lt"/>
              </a:rPr>
              <a:t>layout </a:t>
            </a:r>
            <a:r>
              <a:rPr lang="en-US" sz="2800" i="1" smtClean="0">
                <a:latin typeface="+mj-lt"/>
              </a:rPr>
              <a:t>changes</a:t>
            </a:r>
            <a:endParaRPr lang="en-US" sz="2800" u="sng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304" y="5719758"/>
            <a:ext cx="80772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One </a:t>
            </a:r>
            <a:r>
              <a:rPr lang="en-US" sz="2800" dirty="0">
                <a:latin typeface="+mj-lt"/>
              </a:rPr>
              <a:t>of the most important reasons to use a </a:t>
            </a:r>
            <a:r>
              <a:rPr lang="en-US" sz="2800" dirty="0" smtClean="0">
                <a:latin typeface="+mj-lt"/>
              </a:rPr>
              <a:t>DBMS. The other reason is SQL (logical, declarative language).</a:t>
            </a:r>
            <a:endParaRPr lang="en-US" sz="2800" b="1" dirty="0"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6348984" y="2429296"/>
            <a:ext cx="4066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can </a:t>
            </a:r>
            <a:r>
              <a:rPr lang="en-US" i="1" dirty="0"/>
              <a:t>we add  a new entity or attribute without rewriting the application</a:t>
            </a:r>
            <a:r>
              <a:rPr lang="en-US" i="1" dirty="0" smtClean="0"/>
              <a:t>?</a:t>
            </a:r>
            <a:endParaRPr lang="en-US" i="1" u="sng" dirty="0"/>
          </a:p>
        </p:txBody>
      </p:sp>
      <p:sp>
        <p:nvSpPr>
          <p:cNvPr id="12" name="Rectangle 11"/>
          <p:cNvSpPr/>
          <p:nvPr/>
        </p:nvSpPr>
        <p:spPr>
          <a:xfrm>
            <a:off x="6348984" y="4107071"/>
            <a:ext cx="3901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which </a:t>
            </a:r>
            <a:r>
              <a:rPr lang="en-US" i="1" dirty="0"/>
              <a:t>disks are the data stored </a:t>
            </a:r>
            <a:r>
              <a:rPr lang="en-US" i="1" dirty="0" smtClean="0"/>
              <a:t>on</a:t>
            </a:r>
            <a:r>
              <a:rPr lang="en-US" i="1" dirty="0"/>
              <a:t>? Is the data indexed</a:t>
            </a:r>
            <a:r>
              <a:rPr lang="en-US" i="1" dirty="0" smtClean="0"/>
              <a:t>?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168940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54" y="307777"/>
            <a:ext cx="11074292" cy="62311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02465" y="5267840"/>
            <a:ext cx="2512959" cy="127107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8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more involved analytics?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1793054"/>
            <a:ext cx="10015538" cy="441160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7188" y="5657850"/>
            <a:ext cx="2100262" cy="106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594854" y="5541942"/>
            <a:ext cx="2977896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State-of-the-art back in 2009</a:t>
            </a:r>
            <a:endParaRPr lang="en-US" sz="28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scalability?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1793054"/>
            <a:ext cx="10015538" cy="441160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7188" y="5657850"/>
            <a:ext cx="2100262" cy="106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387" y="1793054"/>
            <a:ext cx="2762191" cy="10350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037" y="3471863"/>
            <a:ext cx="3541713" cy="1776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900" y="2228850"/>
            <a:ext cx="8458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rise of declarative 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1281291"/>
            <a:ext cx="9486900" cy="507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7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rise of declarative 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310"/>
            <a:ext cx="12192000" cy="46517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86537" y="6095155"/>
            <a:ext cx="941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/>
              <a:t>[Boehm et al., Declarative Machine Learning </a:t>
            </a:r>
            <a:r>
              <a:rPr lang="mr-IN" dirty="0" smtClean="0"/>
              <a:t>–</a:t>
            </a:r>
            <a:r>
              <a:rPr lang="en-US" dirty="0" smtClean="0"/>
              <a:t> A Classification of Basic Properties and Types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488" y="1720055"/>
            <a:ext cx="8483600" cy="327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Simplest declarative ML program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838200" y="1825625"/>
            <a:ext cx="11120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Ordinary Least Squares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187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Waiting list: we are at capacity waiting to see if people drop etc.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How are groups going? We need the first 2 groups for next week!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 disclaimer on requirements</a:t>
            </a:r>
          </a:p>
          <a:p>
            <a:pPr lvl="1"/>
            <a:r>
              <a:rPr lang="en-US" dirty="0" smtClean="0">
                <a:latin typeface="+mj-lt"/>
              </a:rPr>
              <a:t>Background</a:t>
            </a:r>
          </a:p>
          <a:p>
            <a:pPr lvl="1"/>
            <a:r>
              <a:rPr lang="en-US" dirty="0" smtClean="0">
                <a:latin typeface="+mj-lt"/>
              </a:rPr>
              <a:t>Research project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925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Multiply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170" y="1427911"/>
            <a:ext cx="9109075" cy="474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7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Multiply v2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785" y="1314120"/>
            <a:ext cx="8520430" cy="522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8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Multiply v3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517650"/>
            <a:ext cx="8610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488" y="1720055"/>
            <a:ext cx="8483600" cy="327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Simplest declarative ML program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838200" y="1825625"/>
            <a:ext cx="11120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Ordinary Least Squares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287" y="4617418"/>
            <a:ext cx="5840413" cy="173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8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summary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520825"/>
            <a:ext cx="9810750" cy="41258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22691" y="5833130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This pattern covers lots </a:t>
            </a:r>
            <a:r>
              <a:rPr lang="en-US" sz="2800" smtClean="0">
                <a:latin typeface="+mj-lt"/>
              </a:rPr>
              <a:t>of iterative computation in ML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603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6558"/>
            <a:ext cx="12192000" cy="16248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10600" y="4241441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/>
              <a:t>[Bismarck, SIGMOD 2012]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(GD)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454150"/>
            <a:ext cx="8763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9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 (SGD)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18" y="1557463"/>
            <a:ext cx="10215563" cy="479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9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 (SGD)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434244"/>
            <a:ext cx="10629900" cy="492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GD/SGD in SQL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079" y="1690688"/>
            <a:ext cx="9339841" cy="40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6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8780" y="1981082"/>
            <a:ext cx="11886565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Course Website: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https://thodrek.github.io/CS839_spring18/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83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183438" cy="2852737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Abstractions and execution plans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20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Execution in an RDBMS: The secret is your optimizer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ML-system optimizers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15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RDBMS </a:t>
            </a:r>
            <a:r>
              <a:rPr lang="en-US" dirty="0"/>
              <a:t>Architecture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2409825" y="2107675"/>
            <a:ext cx="576263" cy="480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838200" y="1666544"/>
            <a:ext cx="1428750" cy="136239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+mj-lt"/>
              </a:rPr>
              <a:t>SQL Query</a:t>
            </a:r>
            <a:endParaRPr lang="en-US" sz="28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28963" y="1666542"/>
            <a:ext cx="2143125" cy="1362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+mj-lt"/>
              </a:rPr>
              <a:t>Relational Algebra (RA) Plan</a:t>
            </a:r>
            <a:endParaRPr lang="en-US" sz="2800" dirty="0">
              <a:latin typeface="+mj-l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5414963" y="2107673"/>
            <a:ext cx="576263" cy="480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134101" y="1666544"/>
            <a:ext cx="2143125" cy="136239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latin typeface="+mj-lt"/>
              </a:rPr>
              <a:t>Optimized</a:t>
            </a:r>
            <a:r>
              <a:rPr lang="en-US" sz="2800" dirty="0" smtClean="0">
                <a:latin typeface="+mj-lt"/>
              </a:rPr>
              <a:t> RA Plan</a:t>
            </a:r>
            <a:endParaRPr lang="en-US" sz="2800" dirty="0">
              <a:latin typeface="+mj-l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8420101" y="2107673"/>
            <a:ext cx="576263" cy="480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139239" y="1666542"/>
            <a:ext cx="2143125" cy="136239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smtClean="0">
                <a:latin typeface="+mj-lt"/>
              </a:rPr>
              <a:t>Execution</a:t>
            </a:r>
            <a:endParaRPr lang="en-US" sz="28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538205"/>
            <a:ext cx="1819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Declarative query (from user)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8963" y="3538203"/>
            <a:ext cx="2471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Translate to relational algebra </a:t>
            </a:r>
            <a:r>
              <a:rPr lang="en-US" sz="2400" dirty="0" smtClean="0">
                <a:latin typeface="+mj-lt"/>
              </a:rPr>
              <a:t>expression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34101" y="3538203"/>
            <a:ext cx="2471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Find logically equivalent- but </a:t>
            </a:r>
            <a:r>
              <a:rPr lang="en-US" sz="2400" i="1" smtClean="0">
                <a:latin typeface="+mj-lt"/>
              </a:rPr>
              <a:t>more efficient- RA expression</a:t>
            </a:r>
            <a:endParaRPr lang="en-US" sz="2400" i="1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39239" y="3538203"/>
            <a:ext cx="2471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Execute each operator of the optimized plan!</a:t>
            </a:r>
            <a:endParaRPr lang="en-US" sz="2400" dirty="0"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82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AEP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660835" y="5310762"/>
            <a:ext cx="8714272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 smtClean="0">
                <a:solidFill>
                  <a:prstClr val="black"/>
                </a:solidFill>
                <a:latin typeface="+mj-lt"/>
              </a:rPr>
              <a:t>Relational Algebra allows us to translate declarative (SQL) queries into precise and optimizable expressions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! Our optimization objective is to minimize IO cost!</a:t>
            </a:r>
            <a:endParaRPr lang="en-US" sz="2800" b="1" u="sng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36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" grpId="0"/>
      <p:bldP spid="15" grpId="0"/>
      <p:bldP spid="16" grpId="0"/>
      <p:bldP spid="17" grpId="0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Declarative-ML-Systems Architecture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82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AEP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38" y="1576388"/>
            <a:ext cx="6908800" cy="4851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390122" y="2481837"/>
            <a:ext cx="4068453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 smtClean="0">
                <a:solidFill>
                  <a:prstClr val="black"/>
                </a:solidFill>
                <a:latin typeface="+mj-lt"/>
              </a:rPr>
              <a:t>What is missing here?</a:t>
            </a:r>
            <a:endParaRPr lang="en-US" sz="2800" b="1" u="sng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90121" y="3272986"/>
            <a:ext cx="40684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smtClean="0">
                <a:solidFill>
                  <a:prstClr val="black"/>
                </a:solidFill>
                <a:latin typeface="+mj-lt"/>
              </a:rPr>
              <a:t>Relational algebra!</a:t>
            </a:r>
            <a:endParaRPr lang="en-US" sz="2800" b="1" u="sng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84481" y="4686006"/>
            <a:ext cx="3458416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But we have </a:t>
            </a:r>
            <a:r>
              <a:rPr lang="en-US" sz="2800" b="1" dirty="0" smtClean="0"/>
              <a:t>linear algebra</a:t>
            </a:r>
            <a:r>
              <a:rPr lang="en-US" sz="2800" dirty="0" smtClean="0"/>
              <a:t>!!!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568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320" y="2220948"/>
            <a:ext cx="7533680" cy="2998269"/>
          </a:xfrm>
          <a:prstGeom prst="rect">
            <a:avLst/>
          </a:prstGeom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about Optimizers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82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AEP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80" y="1485898"/>
            <a:ext cx="4858200" cy="45434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58800" y="5948358"/>
            <a:ext cx="2493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SystemML</a:t>
            </a:r>
            <a:r>
              <a:rPr lang="en-US" dirty="0" smtClean="0"/>
              <a:t> optimizer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93439" y="5219217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DB Query 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20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the </a:t>
            </a:r>
            <a:r>
              <a:rPr lang="en-US" dirty="0" err="1" smtClean="0"/>
              <a:t>SystemML</a:t>
            </a:r>
            <a:r>
              <a:rPr lang="en-US" dirty="0" smtClean="0"/>
              <a:t> optimizer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82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AEP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7" y="1390127"/>
            <a:ext cx="11051855" cy="526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the </a:t>
            </a:r>
            <a:r>
              <a:rPr lang="en-US" dirty="0" err="1" smtClean="0"/>
              <a:t>SystemML</a:t>
            </a:r>
            <a:r>
              <a:rPr lang="en-US" dirty="0" smtClean="0"/>
              <a:t> optimizer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82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AEP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40" y="1447799"/>
            <a:ext cx="11122119" cy="511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8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the </a:t>
            </a:r>
            <a:r>
              <a:rPr lang="en-US" dirty="0" err="1" smtClean="0"/>
              <a:t>SystemML</a:t>
            </a:r>
            <a:r>
              <a:rPr lang="en-US" dirty="0" smtClean="0"/>
              <a:t> optimizer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82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AEP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52" y="1404937"/>
            <a:ext cx="11107295" cy="5238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04522" y="5582224"/>
            <a:ext cx="5782953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 smtClean="0">
                <a:solidFill>
                  <a:prstClr val="black"/>
                </a:solidFill>
                <a:latin typeface="+mj-lt"/>
              </a:rPr>
              <a:t>And when it comes to execution, i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t’s all about sparse or dense data!</a:t>
            </a:r>
            <a:endParaRPr lang="en-US" sz="2800" b="1" u="sng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68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183438" cy="2852737"/>
          </a:xfrm>
        </p:spPr>
        <p:txBody>
          <a:bodyPr/>
          <a:lstStyle/>
          <a:p>
            <a:r>
              <a:rPr lang="en-US" dirty="0" smtClean="0"/>
              <a:t>3</a:t>
            </a:r>
            <a:r>
              <a:rPr lang="en-US" dirty="0" smtClean="0"/>
              <a:t>. SRL and Inference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287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Motivation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SRL basics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SRL and DBs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63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lecture was all about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1690688"/>
            <a:ext cx="9575800" cy="4114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70473" y="6171684"/>
            <a:ext cx="385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[</a:t>
            </a:r>
            <a:r>
              <a:rPr lang="en-US" dirty="0" err="1" smtClean="0"/>
              <a:t>Polyzotis</a:t>
            </a:r>
            <a:r>
              <a:rPr lang="en-US" dirty="0" smtClean="0"/>
              <a:t> et al., SIGMOD 2017]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63263" cy="4175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+mj-lt"/>
              </a:rPr>
              <a:t>Most learners assume </a:t>
            </a:r>
            <a:r>
              <a:rPr lang="en-US" b="1" dirty="0" smtClean="0">
                <a:latin typeface="+mj-lt"/>
              </a:rPr>
              <a:t>independently and identically distributed </a:t>
            </a:r>
            <a:r>
              <a:rPr lang="en-US" dirty="0" smtClean="0">
                <a:latin typeface="+mj-lt"/>
              </a:rPr>
              <a:t>(</a:t>
            </a:r>
            <a:r>
              <a:rPr lang="en-US" dirty="0" err="1" smtClean="0">
                <a:latin typeface="+mj-lt"/>
              </a:rPr>
              <a:t>i.i.d</a:t>
            </a:r>
            <a:r>
              <a:rPr lang="en-US" dirty="0" smtClean="0">
                <a:latin typeface="+mj-lt"/>
              </a:rPr>
              <a:t>.) data</a:t>
            </a:r>
          </a:p>
          <a:p>
            <a:pPr lvl="1"/>
            <a:r>
              <a:rPr lang="en-US" dirty="0" smtClean="0">
                <a:latin typeface="+mj-lt"/>
              </a:rPr>
              <a:t>One type of object</a:t>
            </a:r>
          </a:p>
          <a:p>
            <a:pPr lvl="1"/>
            <a:r>
              <a:rPr lang="en-US" dirty="0" smtClean="0">
                <a:latin typeface="+mj-lt"/>
              </a:rPr>
              <a:t>Objects have no relation to each other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333" y="3035546"/>
            <a:ext cx="9127333" cy="36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5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63263" cy="4175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+mj-lt"/>
              </a:rPr>
              <a:t>What about other tasks? Say image segmentation? Are pixel predictions independent? 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30" y="3063877"/>
            <a:ext cx="9724339" cy="31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63263" cy="4175783"/>
          </a:xfrm>
        </p:spPr>
        <p:txBody>
          <a:bodyPr>
            <a:normAutofit fontScale="92500" lnSpcReduction="10000"/>
          </a:bodyPr>
          <a:lstStyle/>
          <a:p>
            <a:r>
              <a:rPr lang="en-US" altLang="x-none" dirty="0"/>
              <a:t>Web search</a:t>
            </a:r>
          </a:p>
          <a:p>
            <a:r>
              <a:rPr lang="en-US" altLang="x-none" dirty="0"/>
              <a:t>Information extraction</a:t>
            </a:r>
          </a:p>
          <a:p>
            <a:r>
              <a:rPr lang="en-US" altLang="x-none" dirty="0"/>
              <a:t>Natural language processing</a:t>
            </a:r>
          </a:p>
          <a:p>
            <a:r>
              <a:rPr lang="en-US" altLang="x-none" dirty="0"/>
              <a:t>Perception</a:t>
            </a:r>
          </a:p>
          <a:p>
            <a:r>
              <a:rPr lang="en-US" altLang="x-none" dirty="0"/>
              <a:t>Medical diagnosis</a:t>
            </a:r>
          </a:p>
          <a:p>
            <a:r>
              <a:rPr lang="en-US" altLang="x-none" dirty="0"/>
              <a:t>Computational biology</a:t>
            </a:r>
          </a:p>
          <a:p>
            <a:r>
              <a:rPr lang="en-US" altLang="x-none" dirty="0"/>
              <a:t>Social networks</a:t>
            </a:r>
          </a:p>
          <a:p>
            <a:r>
              <a:rPr lang="en-US" altLang="x-none" dirty="0"/>
              <a:t>Ubiquitous computing</a:t>
            </a:r>
          </a:p>
          <a:p>
            <a:r>
              <a:rPr lang="en-US" altLang="x-none" dirty="0"/>
              <a:t>Etc.</a:t>
            </a:r>
            <a:endParaRPr lang="en-US" altLang="x-none" dirty="0"/>
          </a:p>
        </p:txBody>
      </p:sp>
      <p:sp>
        <p:nvSpPr>
          <p:cNvPr id="12" name="TextBox 11"/>
          <p:cNvSpPr txBox="1"/>
          <p:nvPr/>
        </p:nvSpPr>
        <p:spPr>
          <a:xfrm>
            <a:off x="5832784" y="2363767"/>
            <a:ext cx="6111566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 smtClean="0">
                <a:solidFill>
                  <a:prstClr val="black"/>
                </a:solidFill>
                <a:latin typeface="+mj-lt"/>
              </a:rPr>
              <a:t>All examples of statistical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relational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learning problems. Relational refers to the relations between random variables.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13734" y="4195614"/>
            <a:ext cx="6111566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SRL’s goal: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Learn from non-</a:t>
            </a:r>
            <a:r>
              <a:rPr lang="en-US" sz="2800" dirty="0" err="1" smtClean="0">
                <a:solidFill>
                  <a:prstClr val="black"/>
                </a:solidFill>
                <a:latin typeface="+mj-lt"/>
              </a:rPr>
              <a:t>i.i.d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. data as easily as from </a:t>
            </a:r>
            <a:r>
              <a:rPr lang="en-US" sz="2800" dirty="0" err="1" smtClean="0">
                <a:solidFill>
                  <a:prstClr val="black"/>
                </a:solidFill>
                <a:latin typeface="+mj-lt"/>
              </a:rPr>
              <a:t>i.i.d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. data!</a:t>
            </a:r>
            <a:endParaRPr lang="en-US" sz="2800" b="1" dirty="0" smtClean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785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SRL basics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63263" cy="4175783"/>
          </a:xfrm>
        </p:spPr>
        <p:txBody>
          <a:bodyPr>
            <a:normAutofit/>
          </a:bodyPr>
          <a:lstStyle/>
          <a:p>
            <a:r>
              <a:rPr lang="en-US" altLang="x-none" dirty="0"/>
              <a:t>We have the elements:</a:t>
            </a:r>
          </a:p>
          <a:p>
            <a:pPr lvl="1"/>
            <a:r>
              <a:rPr lang="en-US" altLang="x-none" b="1" dirty="0">
                <a:solidFill>
                  <a:schemeClr val="accent2"/>
                </a:solidFill>
              </a:rPr>
              <a:t>Probability</a:t>
            </a:r>
            <a:r>
              <a:rPr lang="en-US" altLang="x-none" dirty="0"/>
              <a:t> for handling uncertainty</a:t>
            </a:r>
          </a:p>
          <a:p>
            <a:pPr lvl="1"/>
            <a:r>
              <a:rPr lang="en-US" altLang="x-none" b="1" dirty="0">
                <a:solidFill>
                  <a:schemeClr val="accent2"/>
                </a:solidFill>
              </a:rPr>
              <a:t>Logic</a:t>
            </a:r>
            <a:r>
              <a:rPr lang="en-US" altLang="x-none" dirty="0"/>
              <a:t> for representing types, relations,</a:t>
            </a:r>
            <a:br>
              <a:rPr lang="en-US" altLang="x-none" dirty="0"/>
            </a:br>
            <a:r>
              <a:rPr lang="en-US" altLang="x-none" dirty="0"/>
              <a:t>and complex dependencies between them</a:t>
            </a:r>
          </a:p>
          <a:p>
            <a:pPr lvl="1"/>
            <a:r>
              <a:rPr lang="en-US" altLang="x-none" b="1" dirty="0">
                <a:solidFill>
                  <a:schemeClr val="accent2"/>
                </a:solidFill>
              </a:rPr>
              <a:t>Learning</a:t>
            </a:r>
            <a:r>
              <a:rPr lang="en-US" altLang="x-none" dirty="0"/>
              <a:t> and </a:t>
            </a:r>
            <a:r>
              <a:rPr lang="en-US" altLang="x-none" b="1" dirty="0">
                <a:solidFill>
                  <a:schemeClr val="accent2"/>
                </a:solidFill>
              </a:rPr>
              <a:t>inference</a:t>
            </a:r>
            <a:r>
              <a:rPr lang="en-US" altLang="x-none" dirty="0"/>
              <a:t> algorithms for </a:t>
            </a:r>
            <a:r>
              <a:rPr lang="en-US" altLang="x-none" dirty="0" smtClean="0"/>
              <a:t>each</a:t>
            </a:r>
          </a:p>
          <a:p>
            <a:r>
              <a:rPr lang="en-US" altLang="x-none" dirty="0" smtClean="0"/>
              <a:t>Figure out how to put them together</a:t>
            </a:r>
          </a:p>
          <a:p>
            <a:r>
              <a:rPr lang="en-US" altLang="x-none" dirty="0" smtClean="0"/>
              <a:t>Tremendous leverage on a wide range of applications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62173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networks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1857375" y="1369219"/>
            <a:ext cx="8458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sz="2600" b="1" dirty="0" smtClean="0"/>
              <a:t>Undirected</a:t>
            </a:r>
            <a:r>
              <a:rPr lang="en-US" altLang="x-none" sz="2600" dirty="0" smtClean="0"/>
              <a:t> graphical models</a:t>
            </a:r>
            <a:endParaRPr lang="en-US" altLang="x-none" sz="2600" dirty="0"/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438775" y="1902619"/>
            <a:ext cx="18288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2800"/>
              <a:t>Cancer</a:t>
            </a: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6810375" y="2817019"/>
            <a:ext cx="18288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2800"/>
              <a:t>Cough</a:t>
            </a:r>
          </a:p>
        </p:txBody>
      </p:sp>
      <p:sp>
        <p:nvSpPr>
          <p:cNvPr id="27" name="Oval 6"/>
          <p:cNvSpPr>
            <a:spLocks noChangeArrowheads="1"/>
          </p:cNvSpPr>
          <p:nvPr/>
        </p:nvSpPr>
        <p:spPr bwMode="auto">
          <a:xfrm>
            <a:off x="4143375" y="2817019"/>
            <a:ext cx="18288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2800"/>
              <a:t>Asthma</a:t>
            </a: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2771775" y="1902619"/>
            <a:ext cx="18288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2800"/>
              <a:t>Smoking</a:t>
            </a:r>
          </a:p>
        </p:txBody>
      </p:sp>
      <p:cxnSp>
        <p:nvCxnSpPr>
          <p:cNvPr id="29" name="AutoShape 8"/>
          <p:cNvCxnSpPr>
            <a:cxnSpLocks noChangeShapeType="1"/>
          </p:cNvCxnSpPr>
          <p:nvPr/>
        </p:nvCxnSpPr>
        <p:spPr bwMode="auto">
          <a:xfrm>
            <a:off x="4600575" y="2207419"/>
            <a:ext cx="838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AutoShape 9"/>
          <p:cNvCxnSpPr>
            <a:cxnSpLocks noChangeShapeType="1"/>
          </p:cNvCxnSpPr>
          <p:nvPr/>
        </p:nvCxnSpPr>
        <p:spPr bwMode="auto">
          <a:xfrm>
            <a:off x="7038975" y="2436019"/>
            <a:ext cx="384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AutoShape 10"/>
          <p:cNvCxnSpPr>
            <a:cxnSpLocks noChangeShapeType="1"/>
          </p:cNvCxnSpPr>
          <p:nvPr/>
        </p:nvCxnSpPr>
        <p:spPr bwMode="auto">
          <a:xfrm flipH="1">
            <a:off x="5514975" y="2436019"/>
            <a:ext cx="268288" cy="39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AutoShape 11"/>
          <p:cNvCxnSpPr>
            <a:cxnSpLocks noChangeShapeType="1"/>
          </p:cNvCxnSpPr>
          <p:nvPr/>
        </p:nvCxnSpPr>
        <p:spPr bwMode="auto">
          <a:xfrm>
            <a:off x="5972175" y="3121819"/>
            <a:ext cx="838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Rectangle 12"/>
          <p:cNvSpPr>
            <a:spLocks noChangeArrowheads="1"/>
          </p:cNvSpPr>
          <p:nvPr/>
        </p:nvSpPr>
        <p:spPr bwMode="auto">
          <a:xfrm>
            <a:off x="1781175" y="3579019"/>
            <a:ext cx="8458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Char char="l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l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l"/>
              <a:defRPr sz="21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/>
              <a:t>Potential functions defined over cliques</a:t>
            </a:r>
          </a:p>
        </p:txBody>
      </p:sp>
      <p:graphicFrame>
        <p:nvGraphicFramePr>
          <p:cNvPr id="34" name="Group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46368"/>
              </p:ext>
            </p:extLst>
          </p:nvPr>
        </p:nvGraphicFramePr>
        <p:xfrm>
          <a:off x="5819775" y="4188619"/>
          <a:ext cx="3962400" cy="2489201"/>
        </p:xfrm>
        <a:graphic>
          <a:graphicData uri="http://schemas.openxmlformats.org/drawingml/2006/table">
            <a:tbl>
              <a:tblPr/>
              <a:tblGrid>
                <a:gridCol w="1320800"/>
                <a:gridCol w="1320800"/>
                <a:gridCol w="1320800"/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Smoking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Cancer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 </a:t>
                      </a:r>
                      <a:r>
                        <a:rPr kumimoji="0" lang="ru-RU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Ф</a:t>
                      </a: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(S,C)</a:t>
                      </a:r>
                      <a:endParaRPr kumimoji="0" lang="ru-RU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3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4.5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4.5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3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2.7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4.5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151116"/>
              </p:ext>
            </p:extLst>
          </p:nvPr>
        </p:nvGraphicFramePr>
        <p:xfrm>
          <a:off x="2433638" y="4264819"/>
          <a:ext cx="2982912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Equation" r:id="rId4" imgW="1282680" imgH="419040" progId="Equation.3">
                  <p:embed/>
                </p:oleObj>
              </mc:Choice>
              <mc:Fallback>
                <p:oleObj name="Equation" r:id="rId4" imgW="12826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38" y="4264819"/>
                        <a:ext cx="2982912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245083"/>
              </p:ext>
            </p:extLst>
          </p:nvPr>
        </p:nvGraphicFramePr>
        <p:xfrm>
          <a:off x="2543175" y="5636419"/>
          <a:ext cx="2628900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6" imgW="1130040" imgH="342720" progId="Equation.3">
                  <p:embed/>
                </p:oleObj>
              </mc:Choice>
              <mc:Fallback>
                <p:oleObj name="Equation" r:id="rId6" imgW="113004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3175" y="5636419"/>
                        <a:ext cx="2628900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511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networks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1" name="Rectangle 4"/>
          <p:cNvSpPr>
            <a:spLocks noChangeArrowheads="1"/>
          </p:cNvSpPr>
          <p:nvPr/>
        </p:nvSpPr>
        <p:spPr bwMode="auto">
          <a:xfrm>
            <a:off x="1857375" y="3464719"/>
            <a:ext cx="8458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Char char="l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l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l"/>
              <a:defRPr sz="21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/>
              <a:t>Log-linear model:</a:t>
            </a: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6978650" y="4075907"/>
            <a:ext cx="736600" cy="381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6"/>
          <p:cNvSpPr>
            <a:spLocks noChangeArrowheads="1"/>
          </p:cNvSpPr>
          <p:nvPr/>
        </p:nvSpPr>
        <p:spPr bwMode="auto">
          <a:xfrm>
            <a:off x="6724650" y="4075907"/>
            <a:ext cx="254000" cy="3810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7"/>
          <p:cNvSpPr txBox="1">
            <a:spLocks noChangeArrowheads="1"/>
          </p:cNvSpPr>
          <p:nvPr/>
        </p:nvSpPr>
        <p:spPr bwMode="auto">
          <a:xfrm>
            <a:off x="4591050" y="4968082"/>
            <a:ext cx="2133600" cy="385763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/>
              <a:t>Weight of Feature </a:t>
            </a:r>
            <a:r>
              <a:rPr lang="en-US" altLang="x-none" sz="1800" i="1"/>
              <a:t>i</a:t>
            </a:r>
          </a:p>
        </p:txBody>
      </p:sp>
      <p:sp>
        <p:nvSpPr>
          <p:cNvPr id="55" name="Text Box 8"/>
          <p:cNvSpPr txBox="1">
            <a:spLocks noChangeArrowheads="1"/>
          </p:cNvSpPr>
          <p:nvPr/>
        </p:nvSpPr>
        <p:spPr bwMode="auto">
          <a:xfrm>
            <a:off x="6953250" y="4968082"/>
            <a:ext cx="1104900" cy="385763"/>
          </a:xfrm>
          <a:prstGeom prst="rect">
            <a:avLst/>
          </a:prstGeom>
          <a:noFill/>
          <a:ln w="19050">
            <a:solidFill>
              <a:srgbClr val="3399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/>
              <a:t>Feature </a:t>
            </a:r>
            <a:r>
              <a:rPr lang="en-US" altLang="x-none" sz="1800" i="1"/>
              <a:t>i</a:t>
            </a:r>
            <a:endParaRPr lang="en-US" altLang="x-none" sz="1800"/>
          </a:p>
        </p:txBody>
      </p:sp>
      <p:sp>
        <p:nvSpPr>
          <p:cNvPr id="56" name="Line 9"/>
          <p:cNvSpPr>
            <a:spLocks noChangeShapeType="1"/>
          </p:cNvSpPr>
          <p:nvPr/>
        </p:nvSpPr>
        <p:spPr bwMode="auto">
          <a:xfrm flipV="1">
            <a:off x="6572250" y="4510882"/>
            <a:ext cx="152400" cy="457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Line 10"/>
          <p:cNvSpPr>
            <a:spLocks noChangeShapeType="1"/>
          </p:cNvSpPr>
          <p:nvPr/>
        </p:nvSpPr>
        <p:spPr bwMode="auto">
          <a:xfrm flipH="1" flipV="1">
            <a:off x="7181850" y="4510882"/>
            <a:ext cx="152400" cy="45720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5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766269"/>
              </p:ext>
            </p:extLst>
          </p:nvPr>
        </p:nvGraphicFramePr>
        <p:xfrm>
          <a:off x="3143250" y="5501482"/>
          <a:ext cx="66532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Equation" r:id="rId4" imgW="3619440" imgH="482400" progId="Equation.3">
                  <p:embed/>
                </p:oleObj>
              </mc:Choice>
              <mc:Fallback>
                <p:oleObj name="Equation" r:id="rId4" imgW="36194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5501482"/>
                        <a:ext cx="6653213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119868"/>
              </p:ext>
            </p:extLst>
          </p:nvPr>
        </p:nvGraphicFramePr>
        <p:xfrm>
          <a:off x="3143250" y="6263482"/>
          <a:ext cx="122713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Equation" r:id="rId6" imgW="558720" imgH="215640" progId="Equation.3">
                  <p:embed/>
                </p:oleObj>
              </mc:Choice>
              <mc:Fallback>
                <p:oleObj name="Equation" r:id="rId6" imgW="5587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6263482"/>
                        <a:ext cx="1227138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48855"/>
              </p:ext>
            </p:extLst>
          </p:nvPr>
        </p:nvGraphicFramePr>
        <p:xfrm>
          <a:off x="4133850" y="3748882"/>
          <a:ext cx="3810000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Equation" r:id="rId8" imgW="1638000" imgH="457200" progId="Equation.3">
                  <p:embed/>
                </p:oleObj>
              </mc:Choice>
              <mc:Fallback>
                <p:oleObj name="Equation" r:id="rId8" imgW="1638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3850" y="3748882"/>
                        <a:ext cx="3810000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Rectangle 3"/>
          <p:cNvSpPr txBox="1">
            <a:spLocks noChangeArrowheads="1"/>
          </p:cNvSpPr>
          <p:nvPr/>
        </p:nvSpPr>
        <p:spPr>
          <a:xfrm>
            <a:off x="1857375" y="1369219"/>
            <a:ext cx="8458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sz="2600" b="1" dirty="0" smtClean="0"/>
              <a:t>Undirected</a:t>
            </a:r>
            <a:r>
              <a:rPr lang="en-US" altLang="x-none" sz="2600" dirty="0" smtClean="0"/>
              <a:t> graphical models</a:t>
            </a:r>
            <a:endParaRPr lang="en-US" altLang="x-none" sz="2600" dirty="0"/>
          </a:p>
        </p:txBody>
      </p:sp>
      <p:sp>
        <p:nvSpPr>
          <p:cNvPr id="70" name="Oval 4"/>
          <p:cNvSpPr>
            <a:spLocks noChangeArrowheads="1"/>
          </p:cNvSpPr>
          <p:nvPr/>
        </p:nvSpPr>
        <p:spPr bwMode="auto">
          <a:xfrm>
            <a:off x="5438775" y="1902619"/>
            <a:ext cx="18288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2800"/>
              <a:t>Cancer</a:t>
            </a: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6810375" y="2817019"/>
            <a:ext cx="18288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2800"/>
              <a:t>Cough</a:t>
            </a:r>
          </a:p>
        </p:txBody>
      </p:sp>
      <p:sp>
        <p:nvSpPr>
          <p:cNvPr id="72" name="Oval 6"/>
          <p:cNvSpPr>
            <a:spLocks noChangeArrowheads="1"/>
          </p:cNvSpPr>
          <p:nvPr/>
        </p:nvSpPr>
        <p:spPr bwMode="auto">
          <a:xfrm>
            <a:off x="4143375" y="2817019"/>
            <a:ext cx="18288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2800"/>
              <a:t>Asthma</a:t>
            </a:r>
          </a:p>
        </p:txBody>
      </p:sp>
      <p:sp>
        <p:nvSpPr>
          <p:cNvPr id="73" name="Oval 7"/>
          <p:cNvSpPr>
            <a:spLocks noChangeArrowheads="1"/>
          </p:cNvSpPr>
          <p:nvPr/>
        </p:nvSpPr>
        <p:spPr bwMode="auto">
          <a:xfrm>
            <a:off x="2771775" y="1902619"/>
            <a:ext cx="18288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2800"/>
              <a:t>Smoking</a:t>
            </a:r>
          </a:p>
        </p:txBody>
      </p:sp>
      <p:cxnSp>
        <p:nvCxnSpPr>
          <p:cNvPr id="74" name="AutoShape 8"/>
          <p:cNvCxnSpPr>
            <a:cxnSpLocks noChangeShapeType="1"/>
          </p:cNvCxnSpPr>
          <p:nvPr/>
        </p:nvCxnSpPr>
        <p:spPr bwMode="auto">
          <a:xfrm>
            <a:off x="4600575" y="2207419"/>
            <a:ext cx="838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" name="AutoShape 9"/>
          <p:cNvCxnSpPr>
            <a:cxnSpLocks noChangeShapeType="1"/>
          </p:cNvCxnSpPr>
          <p:nvPr/>
        </p:nvCxnSpPr>
        <p:spPr bwMode="auto">
          <a:xfrm>
            <a:off x="7038975" y="2436019"/>
            <a:ext cx="384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AutoShape 10"/>
          <p:cNvCxnSpPr>
            <a:cxnSpLocks noChangeShapeType="1"/>
          </p:cNvCxnSpPr>
          <p:nvPr/>
        </p:nvCxnSpPr>
        <p:spPr bwMode="auto">
          <a:xfrm flipH="1">
            <a:off x="5514975" y="2436019"/>
            <a:ext cx="268288" cy="39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7" name="AutoShape 11"/>
          <p:cNvCxnSpPr>
            <a:cxnSpLocks noChangeShapeType="1"/>
          </p:cNvCxnSpPr>
          <p:nvPr/>
        </p:nvCxnSpPr>
        <p:spPr bwMode="auto">
          <a:xfrm>
            <a:off x="5972175" y="3121819"/>
            <a:ext cx="838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1602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in Markov Networks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2028825" y="1631950"/>
            <a:ext cx="822960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b="1" smtClean="0"/>
              <a:t>Goal</a:t>
            </a:r>
            <a:r>
              <a:rPr lang="en-US" altLang="x-none" smtClean="0"/>
              <a:t>: Compute marginals &amp; conditionals of</a:t>
            </a:r>
          </a:p>
          <a:p>
            <a:pPr>
              <a:buFont typeface="Wingdings" charset="2"/>
              <a:buNone/>
            </a:pPr>
            <a:endParaRPr lang="en-US" altLang="x-none" smtClean="0"/>
          </a:p>
          <a:p>
            <a:endParaRPr lang="en-US" altLang="x-none" smtClean="0"/>
          </a:p>
          <a:p>
            <a:r>
              <a:rPr lang="en-US" altLang="x-none" smtClean="0"/>
              <a:t>Exact inference is #P-complete</a:t>
            </a:r>
          </a:p>
          <a:p>
            <a:r>
              <a:rPr lang="en-US" altLang="x-none" smtClean="0"/>
              <a:t>Conditioning on Markov blanket is easy:</a:t>
            </a:r>
          </a:p>
          <a:p>
            <a:endParaRPr lang="en-US" altLang="x-none" smtClean="0"/>
          </a:p>
          <a:p>
            <a:endParaRPr lang="en-US" altLang="x-none" smtClean="0"/>
          </a:p>
          <a:p>
            <a:endParaRPr lang="en-US" altLang="x-none" smtClean="0"/>
          </a:p>
          <a:p>
            <a:r>
              <a:rPr lang="en-US" altLang="x-none" smtClean="0"/>
              <a:t>Gibbs sampling exploits this</a:t>
            </a:r>
            <a:endParaRPr lang="en-US" altLang="x-none"/>
          </a:p>
        </p:txBody>
      </p:sp>
      <p:graphicFrame>
        <p:nvGraphicFramePr>
          <p:cNvPr id="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316874"/>
              </p:ext>
            </p:extLst>
          </p:nvPr>
        </p:nvGraphicFramePr>
        <p:xfrm>
          <a:off x="2181225" y="4222750"/>
          <a:ext cx="7793038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Equation" r:id="rId4" imgW="3644640" imgH="558720" progId="Equation.DSMT4">
                  <p:embed/>
                </p:oleObj>
              </mc:Choice>
              <mc:Fallback>
                <p:oleObj name="Equation" r:id="rId4" imgW="364464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225" y="4222750"/>
                        <a:ext cx="7793038" cy="1195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851816"/>
              </p:ext>
            </p:extLst>
          </p:nvPr>
        </p:nvGraphicFramePr>
        <p:xfrm>
          <a:off x="2486025" y="2089150"/>
          <a:ext cx="34290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Equation" r:id="rId6" imgW="1752480" imgH="457200" progId="Equation.DSMT4">
                  <p:embed/>
                </p:oleObj>
              </mc:Choice>
              <mc:Fallback>
                <p:oleObj name="Equation" r:id="rId6" imgW="17524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6025" y="2089150"/>
                        <a:ext cx="3429000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218785"/>
              </p:ext>
            </p:extLst>
          </p:nvPr>
        </p:nvGraphicFramePr>
        <p:xfrm>
          <a:off x="6600825" y="2089150"/>
          <a:ext cx="306705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Equation" r:id="rId8" imgW="1549080" imgH="457200" progId="Equation.DSMT4">
                  <p:embed/>
                </p:oleObj>
              </mc:Choice>
              <mc:Fallback>
                <p:oleObj name="Equation" r:id="rId8" imgW="15490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825" y="2089150"/>
                        <a:ext cx="306705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345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MCMC: Gibbs sampling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2210593" y="2074096"/>
            <a:ext cx="7770813" cy="28543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3000" i="1"/>
              <a:t>state</a:t>
            </a:r>
            <a:r>
              <a:rPr lang="en-US" altLang="x-none" sz="3000"/>
              <a:t> </a:t>
            </a:r>
            <a:r>
              <a:rPr lang="en-US" altLang="x-none" sz="3000">
                <a:ea typeface="Arial" charset="0"/>
                <a:cs typeface="Arial" charset="0"/>
              </a:rPr>
              <a:t>←</a:t>
            </a:r>
            <a:r>
              <a:rPr lang="en-US" altLang="x-none" sz="3000"/>
              <a:t> random truth assignment</a:t>
            </a:r>
          </a:p>
          <a:p>
            <a:r>
              <a:rPr lang="en-US" altLang="x-none" sz="3000" b="1" dirty="0"/>
              <a:t>for</a:t>
            </a:r>
            <a:r>
              <a:rPr lang="en-US" altLang="x-none" sz="3000" dirty="0"/>
              <a:t> </a:t>
            </a:r>
            <a:r>
              <a:rPr lang="en-US" altLang="x-none" sz="3000" i="1" dirty="0" err="1"/>
              <a:t>i</a:t>
            </a:r>
            <a:r>
              <a:rPr lang="en-US" altLang="x-none" sz="3000" dirty="0"/>
              <a:t> </a:t>
            </a:r>
            <a:r>
              <a:rPr lang="en-US" altLang="x-none" sz="3000" dirty="0">
                <a:ea typeface="Arial" charset="0"/>
                <a:cs typeface="Arial" charset="0"/>
              </a:rPr>
              <a:t>←</a:t>
            </a:r>
            <a:r>
              <a:rPr lang="en-US" altLang="x-none" sz="3000" dirty="0"/>
              <a:t> 1 </a:t>
            </a:r>
            <a:r>
              <a:rPr lang="en-US" altLang="x-none" sz="3000" b="1" dirty="0"/>
              <a:t>to</a:t>
            </a:r>
            <a:r>
              <a:rPr lang="en-US" altLang="x-none" sz="3000" dirty="0"/>
              <a:t> </a:t>
            </a:r>
            <a:r>
              <a:rPr lang="en-US" altLang="x-none" sz="3000" i="1" dirty="0" err="1"/>
              <a:t>num</a:t>
            </a:r>
            <a:r>
              <a:rPr lang="en-US" altLang="x-none" sz="3000" i="1" dirty="0"/>
              <a:t>-samples </a:t>
            </a:r>
            <a:r>
              <a:rPr lang="en-US" altLang="x-none" sz="3000" b="1" dirty="0"/>
              <a:t>do</a:t>
            </a:r>
          </a:p>
          <a:p>
            <a:r>
              <a:rPr lang="en-US" altLang="x-none" sz="3000" i="1" dirty="0"/>
              <a:t>    </a:t>
            </a:r>
            <a:r>
              <a:rPr lang="en-US" altLang="x-none" sz="3000" b="1" dirty="0"/>
              <a:t>for each</a:t>
            </a:r>
            <a:r>
              <a:rPr lang="en-US" altLang="x-none" sz="3000" dirty="0"/>
              <a:t> variable</a:t>
            </a:r>
            <a:r>
              <a:rPr lang="en-US" altLang="x-none" sz="3000" i="1" dirty="0"/>
              <a:t> x </a:t>
            </a:r>
          </a:p>
          <a:p>
            <a:r>
              <a:rPr lang="en-US" altLang="x-none" sz="3000" dirty="0"/>
              <a:t>        sample </a:t>
            </a:r>
            <a:r>
              <a:rPr lang="en-US" altLang="x-none" sz="3000" i="1" dirty="0"/>
              <a:t>x</a:t>
            </a:r>
            <a:r>
              <a:rPr lang="en-US" altLang="x-none" sz="3000" dirty="0"/>
              <a:t> according to P(</a:t>
            </a:r>
            <a:r>
              <a:rPr lang="en-US" altLang="x-none" sz="3000" i="1" dirty="0" err="1"/>
              <a:t>x</a:t>
            </a:r>
            <a:r>
              <a:rPr lang="en-US" altLang="x-none" sz="3000" dirty="0" err="1"/>
              <a:t>|</a:t>
            </a:r>
            <a:r>
              <a:rPr lang="en-US" altLang="x-none" sz="3000" i="1" dirty="0" err="1"/>
              <a:t>neighbors</a:t>
            </a:r>
            <a:r>
              <a:rPr lang="en-US" altLang="x-none" sz="3000" dirty="0"/>
              <a:t>(</a:t>
            </a:r>
            <a:r>
              <a:rPr lang="en-US" altLang="x-none" sz="3000" i="1" dirty="0"/>
              <a:t>x</a:t>
            </a:r>
            <a:r>
              <a:rPr lang="en-US" altLang="x-none" sz="3000" dirty="0"/>
              <a:t>))</a:t>
            </a:r>
          </a:p>
          <a:p>
            <a:r>
              <a:rPr lang="en-US" altLang="x-none" sz="3000" dirty="0"/>
              <a:t>        </a:t>
            </a:r>
            <a:r>
              <a:rPr lang="en-US" altLang="x-none" sz="3000" i="1" dirty="0"/>
              <a:t>state</a:t>
            </a:r>
            <a:r>
              <a:rPr lang="en-US" altLang="x-none" sz="3000" dirty="0"/>
              <a:t> </a:t>
            </a:r>
            <a:r>
              <a:rPr lang="en-US" altLang="x-none" sz="3000" dirty="0">
                <a:ea typeface="Arial" charset="0"/>
                <a:cs typeface="Arial" charset="0"/>
              </a:rPr>
              <a:t>←</a:t>
            </a:r>
            <a:r>
              <a:rPr lang="en-US" altLang="x-none" sz="3000" dirty="0"/>
              <a:t> </a:t>
            </a:r>
            <a:r>
              <a:rPr lang="en-US" altLang="x-none" sz="3000" i="1" dirty="0"/>
              <a:t>state</a:t>
            </a:r>
            <a:r>
              <a:rPr lang="en-US" altLang="x-none" sz="3000" dirty="0"/>
              <a:t> with new value of </a:t>
            </a:r>
            <a:r>
              <a:rPr lang="en-US" altLang="x-none" sz="3000" i="1" dirty="0"/>
              <a:t>x</a:t>
            </a:r>
          </a:p>
          <a:p>
            <a:r>
              <a:rPr lang="en-US" altLang="x-none" sz="3000" dirty="0"/>
              <a:t>P(</a:t>
            </a:r>
            <a:r>
              <a:rPr lang="en-US" altLang="x-none" sz="3000" i="1" dirty="0"/>
              <a:t>F</a:t>
            </a:r>
            <a:r>
              <a:rPr lang="en-US" altLang="x-none" sz="3000" dirty="0"/>
              <a:t>) </a:t>
            </a:r>
            <a:r>
              <a:rPr lang="en-US" altLang="x-none" sz="3000" dirty="0">
                <a:ea typeface="Arial" charset="0"/>
                <a:cs typeface="Arial" charset="0"/>
              </a:rPr>
              <a:t>←</a:t>
            </a:r>
            <a:r>
              <a:rPr lang="en-US" altLang="x-none" sz="3000" dirty="0"/>
              <a:t> fraction of states in which </a:t>
            </a:r>
            <a:r>
              <a:rPr lang="en-US" altLang="x-none" sz="3000" i="1" dirty="0"/>
              <a:t>F</a:t>
            </a:r>
            <a:r>
              <a:rPr lang="en-US" altLang="x-none" sz="3000" dirty="0"/>
              <a:t> is true</a:t>
            </a:r>
          </a:p>
        </p:txBody>
      </p:sp>
    </p:spTree>
    <p:extLst>
      <p:ext uri="{BB962C8B-B14F-4D97-AF65-F5344CB8AC3E}">
        <p14:creationId xmlns:p14="http://schemas.microsoft.com/office/powerpoint/2010/main" val="14679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inference with Gibbs 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  </a:t>
              </a:r>
              <a:r>
                <a:rPr lang="en-US" sz="14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SRL</a:t>
              </a:r>
              <a:endPara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464" y="1086228"/>
            <a:ext cx="9021071" cy="54526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464" y="4598799"/>
            <a:ext cx="86741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6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better use of DBs: Templated Markov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  </a:t>
              </a:r>
              <a:r>
                <a:rPr lang="en-US" sz="14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SRL</a:t>
              </a:r>
              <a:endPara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63263" cy="4175783"/>
          </a:xfrm>
        </p:spPr>
        <p:txBody>
          <a:bodyPr>
            <a:normAutofit/>
          </a:bodyPr>
          <a:lstStyle/>
          <a:p>
            <a:r>
              <a:rPr lang="en-US" altLang="x-none" dirty="0" smtClean="0"/>
              <a:t>Markov networks capture interactions over random variables</a:t>
            </a:r>
            <a:endParaRPr lang="en-US" altLang="x-none" dirty="0"/>
          </a:p>
          <a:p>
            <a:pPr lvl="1"/>
            <a:r>
              <a:rPr lang="en-US" altLang="x-none" dirty="0" smtClean="0"/>
              <a:t>Smoking causes cancer</a:t>
            </a:r>
          </a:p>
          <a:p>
            <a:pPr lvl="1"/>
            <a:r>
              <a:rPr lang="en-US" altLang="x-none" dirty="0" smtClean="0"/>
              <a:t>Friends have similar smoking habits; we have Anna (A) and Bob (B)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" y="3253553"/>
            <a:ext cx="9332913" cy="33280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398882" y="4179710"/>
            <a:ext cx="2425391" cy="13849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smtClean="0">
                <a:solidFill>
                  <a:prstClr val="black"/>
                </a:solidFill>
                <a:latin typeface="+mj-lt"/>
              </a:rPr>
              <a:t>How can we get such a network?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46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focus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1690688"/>
            <a:ext cx="9575800" cy="4114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70473" y="6171684"/>
            <a:ext cx="385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[</a:t>
            </a:r>
            <a:r>
              <a:rPr lang="en-US" dirty="0" err="1" smtClean="0"/>
              <a:t>Polyzotis</a:t>
            </a:r>
            <a:r>
              <a:rPr lang="en-US" dirty="0" smtClean="0"/>
              <a:t> et al., SIGMOD 2017]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14663" y="1485384"/>
            <a:ext cx="1728788" cy="1143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6206" y="1485384"/>
            <a:ext cx="1728788" cy="1143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First-order Logic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  &gt;  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63263" cy="4175783"/>
          </a:xfrm>
        </p:spPr>
        <p:txBody>
          <a:bodyPr>
            <a:normAutofit/>
          </a:bodyPr>
          <a:lstStyle/>
          <a:p>
            <a:r>
              <a:rPr lang="en-US" altLang="x-none" dirty="0"/>
              <a:t>Constants, variables, functions, predicates</a:t>
            </a:r>
            <a:br>
              <a:rPr lang="en-US" altLang="x-none" dirty="0"/>
            </a:br>
            <a:r>
              <a:rPr lang="en-US" altLang="x-none" dirty="0">
                <a:solidFill>
                  <a:schemeClr val="accent1"/>
                </a:solidFill>
              </a:rPr>
              <a:t>E.g.: Anna, x, </a:t>
            </a:r>
            <a:r>
              <a:rPr lang="en-US" altLang="x-none" dirty="0" err="1">
                <a:solidFill>
                  <a:schemeClr val="accent1"/>
                </a:solidFill>
              </a:rPr>
              <a:t>MotherOf</a:t>
            </a:r>
            <a:r>
              <a:rPr lang="en-US" altLang="x-none" dirty="0">
                <a:solidFill>
                  <a:schemeClr val="accent1"/>
                </a:solidFill>
              </a:rPr>
              <a:t>(x), Friends(x, y)</a:t>
            </a:r>
          </a:p>
          <a:p>
            <a:r>
              <a:rPr lang="en-US" altLang="x-none" b="1" dirty="0"/>
              <a:t>Literal:</a:t>
            </a:r>
            <a:r>
              <a:rPr lang="en-US" altLang="x-none" dirty="0"/>
              <a:t> Predicate or its negation</a:t>
            </a:r>
          </a:p>
          <a:p>
            <a:r>
              <a:rPr lang="en-US" altLang="x-none" b="1" dirty="0"/>
              <a:t>Clause:</a:t>
            </a:r>
            <a:r>
              <a:rPr lang="en-US" altLang="x-none" dirty="0"/>
              <a:t> Disjunction of literals</a:t>
            </a:r>
          </a:p>
          <a:p>
            <a:r>
              <a:rPr lang="en-US" altLang="x-none" b="1" dirty="0"/>
              <a:t>Grounding:</a:t>
            </a:r>
            <a:r>
              <a:rPr lang="en-US" altLang="x-none" dirty="0"/>
              <a:t> Replace all variables by constants</a:t>
            </a:r>
            <a:br>
              <a:rPr lang="en-US" altLang="x-none" dirty="0"/>
            </a:br>
            <a:r>
              <a:rPr lang="en-US" altLang="x-none" dirty="0">
                <a:solidFill>
                  <a:schemeClr val="accent1"/>
                </a:solidFill>
              </a:rPr>
              <a:t>E.g.: Friends (Anna, Bob)</a:t>
            </a:r>
          </a:p>
          <a:p>
            <a:r>
              <a:rPr lang="en-US" altLang="x-none" b="1" dirty="0"/>
              <a:t>World</a:t>
            </a:r>
            <a:r>
              <a:rPr lang="en-US" altLang="x-none" dirty="0"/>
              <a:t> (model, interpretation):</a:t>
            </a:r>
            <a:br>
              <a:rPr lang="en-US" altLang="x-none" dirty="0"/>
            </a:br>
            <a:r>
              <a:rPr lang="en-US" altLang="x-none" dirty="0"/>
              <a:t>Assignment of truth values to all ground predicates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89229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  &gt;  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95400" y="1371600"/>
            <a:ext cx="6553200" cy="9906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ph idx="1"/>
          </p:nvPr>
        </p:nvGraphicFramePr>
        <p:xfrm>
          <a:off x="1979613" y="1482725"/>
          <a:ext cx="4789487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Equation" r:id="rId4" imgW="2641320" imgH="431640" progId="Equation.3">
                  <p:embed/>
                </p:oleObj>
              </mc:Choice>
              <mc:Fallback>
                <p:oleObj name="Equation" r:id="rId4" imgW="26413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482725"/>
                        <a:ext cx="4789487" cy="78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332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  &gt;  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295400" y="1371600"/>
            <a:ext cx="6553200" cy="9906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ph idx="1"/>
          </p:nvPr>
        </p:nvGraphicFramePr>
        <p:xfrm>
          <a:off x="1327150" y="1447800"/>
          <a:ext cx="6096000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Equation" r:id="rId4" imgW="3085920" imgH="431640" progId="Equation.3">
                  <p:embed/>
                </p:oleObj>
              </mc:Choice>
              <mc:Fallback>
                <p:oleObj name="Equation" r:id="rId4" imgW="30859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150" y="1447800"/>
                        <a:ext cx="6096000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988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  &gt;  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295400" y="1371600"/>
            <a:ext cx="6553200" cy="9906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ph idx="1"/>
          </p:nvPr>
        </p:nvGraphicFramePr>
        <p:xfrm>
          <a:off x="1327150" y="1447800"/>
          <a:ext cx="6096000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9" name="Equation" r:id="rId4" imgW="3085920" imgH="431640" progId="Equation.3">
                  <p:embed/>
                </p:oleObj>
              </mc:Choice>
              <mc:Fallback>
                <p:oleObj name="Equation" r:id="rId4" imgW="30859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150" y="1447800"/>
                        <a:ext cx="6096000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609600" y="1371600"/>
            <a:ext cx="685800" cy="9906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8" name="Object 6"/>
          <p:cNvGraphicFramePr>
            <a:graphicFrameLocks noChangeAspect="1"/>
          </p:cNvGraphicFramePr>
          <p:nvPr/>
        </p:nvGraphicFramePr>
        <p:xfrm>
          <a:off x="749300" y="1438275"/>
          <a:ext cx="42545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0" name="Equation" r:id="rId6" imgW="215640" imgH="406080" progId="Equation.3">
                  <p:embed/>
                </p:oleObj>
              </mc:Choice>
              <mc:Fallback>
                <p:oleObj name="Equation" r:id="rId6" imgW="21564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" y="1438275"/>
                        <a:ext cx="425450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533400" y="2401888"/>
            <a:ext cx="533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400"/>
              <a:t>Two constants: </a:t>
            </a:r>
            <a:r>
              <a:rPr lang="en-US" altLang="x-none" sz="2400" b="1"/>
              <a:t>Anna</a:t>
            </a:r>
            <a:r>
              <a:rPr lang="en-US" altLang="x-none" sz="2400"/>
              <a:t> (A) and </a:t>
            </a:r>
            <a:r>
              <a:rPr lang="en-US" altLang="x-none" sz="2400" b="1"/>
              <a:t>Bob</a:t>
            </a:r>
            <a:r>
              <a:rPr lang="en-US" altLang="x-none" sz="2400"/>
              <a:t> (B)</a:t>
            </a:r>
          </a:p>
        </p:txBody>
      </p:sp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1524000" y="5029200"/>
            <a:ext cx="1371600" cy="533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800"/>
              <a:t>Cancer(A)</a:t>
            </a:r>
          </a:p>
        </p:txBody>
      </p:sp>
      <p:sp>
        <p:nvSpPr>
          <p:cNvPr id="21" name="Oval 8"/>
          <p:cNvSpPr>
            <a:spLocks noChangeArrowheads="1"/>
          </p:cNvSpPr>
          <p:nvPr/>
        </p:nvSpPr>
        <p:spPr bwMode="auto">
          <a:xfrm>
            <a:off x="2743200" y="4038600"/>
            <a:ext cx="1371600" cy="533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800"/>
              <a:t>Smokes(A)</a:t>
            </a:r>
          </a:p>
        </p:txBody>
      </p:sp>
      <p:sp>
        <p:nvSpPr>
          <p:cNvPr id="22" name="Oval 9"/>
          <p:cNvSpPr>
            <a:spLocks noChangeArrowheads="1"/>
          </p:cNvSpPr>
          <p:nvPr/>
        </p:nvSpPr>
        <p:spPr bwMode="auto">
          <a:xfrm>
            <a:off x="4572000" y="4038600"/>
            <a:ext cx="1371600" cy="533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800"/>
              <a:t>Smokes(B)</a:t>
            </a:r>
          </a:p>
        </p:txBody>
      </p:sp>
      <p:sp>
        <p:nvSpPr>
          <p:cNvPr id="23" name="Oval 10"/>
          <p:cNvSpPr>
            <a:spLocks noChangeArrowheads="1"/>
          </p:cNvSpPr>
          <p:nvPr/>
        </p:nvSpPr>
        <p:spPr bwMode="auto">
          <a:xfrm>
            <a:off x="5867400" y="5029200"/>
            <a:ext cx="1371600" cy="533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800"/>
              <a:t>Cancer(B)</a:t>
            </a:r>
          </a:p>
        </p:txBody>
      </p:sp>
      <p:sp>
        <p:nvSpPr>
          <p:cNvPr id="24" name="Oval 9"/>
          <p:cNvSpPr>
            <a:spLocks noChangeArrowheads="1"/>
          </p:cNvSpPr>
          <p:nvPr/>
        </p:nvSpPr>
        <p:spPr bwMode="auto">
          <a:xfrm>
            <a:off x="533400" y="4038600"/>
            <a:ext cx="1600200" cy="533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800"/>
              <a:t>Friends(A,A)</a:t>
            </a:r>
          </a:p>
        </p:txBody>
      </p:sp>
      <p:sp>
        <p:nvSpPr>
          <p:cNvPr id="25" name="Oval 10"/>
          <p:cNvSpPr>
            <a:spLocks noChangeArrowheads="1"/>
          </p:cNvSpPr>
          <p:nvPr/>
        </p:nvSpPr>
        <p:spPr bwMode="auto">
          <a:xfrm>
            <a:off x="3505200" y="5334000"/>
            <a:ext cx="1752600" cy="533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800"/>
              <a:t>Friends(B,A)</a:t>
            </a:r>
          </a:p>
        </p:txBody>
      </p:sp>
      <p:sp>
        <p:nvSpPr>
          <p:cNvPr id="26" name="Oval 12"/>
          <p:cNvSpPr>
            <a:spLocks noChangeArrowheads="1"/>
          </p:cNvSpPr>
          <p:nvPr/>
        </p:nvSpPr>
        <p:spPr bwMode="auto">
          <a:xfrm>
            <a:off x="3543300" y="2971800"/>
            <a:ext cx="1676400" cy="533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800"/>
              <a:t>Friends(A,B)</a:t>
            </a:r>
          </a:p>
        </p:txBody>
      </p:sp>
      <p:sp>
        <p:nvSpPr>
          <p:cNvPr id="27" name="Oval 14"/>
          <p:cNvSpPr>
            <a:spLocks noChangeArrowheads="1"/>
          </p:cNvSpPr>
          <p:nvPr/>
        </p:nvSpPr>
        <p:spPr bwMode="auto">
          <a:xfrm>
            <a:off x="6400800" y="4038600"/>
            <a:ext cx="1600200" cy="533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800"/>
              <a:t>Friends(B,B)</a:t>
            </a:r>
          </a:p>
        </p:txBody>
      </p:sp>
      <p:cxnSp>
        <p:nvCxnSpPr>
          <p:cNvPr id="28" name="AutoShape 12"/>
          <p:cNvCxnSpPr>
            <a:cxnSpLocks noChangeShapeType="1"/>
          </p:cNvCxnSpPr>
          <p:nvPr/>
        </p:nvCxnSpPr>
        <p:spPr bwMode="auto">
          <a:xfrm flipH="1">
            <a:off x="2693988" y="4494213"/>
            <a:ext cx="250825" cy="6127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AutoShape 16"/>
          <p:cNvCxnSpPr>
            <a:cxnSpLocks noChangeShapeType="1"/>
          </p:cNvCxnSpPr>
          <p:nvPr/>
        </p:nvCxnSpPr>
        <p:spPr bwMode="auto">
          <a:xfrm>
            <a:off x="5741988" y="4494213"/>
            <a:ext cx="327025" cy="6127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AutoShape 12"/>
          <p:cNvCxnSpPr>
            <a:cxnSpLocks noChangeShapeType="1"/>
          </p:cNvCxnSpPr>
          <p:nvPr/>
        </p:nvCxnSpPr>
        <p:spPr bwMode="auto">
          <a:xfrm flipH="1" flipV="1">
            <a:off x="3429000" y="4572000"/>
            <a:ext cx="95250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AutoShape 13"/>
          <p:cNvCxnSpPr>
            <a:cxnSpLocks noChangeShapeType="1"/>
          </p:cNvCxnSpPr>
          <p:nvPr/>
        </p:nvCxnSpPr>
        <p:spPr bwMode="auto">
          <a:xfrm>
            <a:off x="4114800" y="4305300"/>
            <a:ext cx="4572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AutoShape 14"/>
          <p:cNvCxnSpPr>
            <a:cxnSpLocks noChangeShapeType="1"/>
          </p:cNvCxnSpPr>
          <p:nvPr/>
        </p:nvCxnSpPr>
        <p:spPr bwMode="auto">
          <a:xfrm flipH="1">
            <a:off x="4381500" y="4572000"/>
            <a:ext cx="87630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AutoShape 16"/>
          <p:cNvCxnSpPr>
            <a:cxnSpLocks noChangeShapeType="1"/>
          </p:cNvCxnSpPr>
          <p:nvPr/>
        </p:nvCxnSpPr>
        <p:spPr bwMode="auto">
          <a:xfrm>
            <a:off x="2133600" y="4305300"/>
            <a:ext cx="6096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AutoShape 18"/>
          <p:cNvCxnSpPr>
            <a:cxnSpLocks noChangeShapeType="1"/>
          </p:cNvCxnSpPr>
          <p:nvPr/>
        </p:nvCxnSpPr>
        <p:spPr bwMode="auto">
          <a:xfrm flipH="1">
            <a:off x="3429000" y="3505200"/>
            <a:ext cx="952500" cy="5334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AutoShape 19"/>
          <p:cNvCxnSpPr>
            <a:cxnSpLocks noChangeShapeType="1"/>
          </p:cNvCxnSpPr>
          <p:nvPr/>
        </p:nvCxnSpPr>
        <p:spPr bwMode="auto">
          <a:xfrm flipH="1" flipV="1">
            <a:off x="4381500" y="3505200"/>
            <a:ext cx="876300" cy="5334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AutoShape 23"/>
          <p:cNvCxnSpPr>
            <a:cxnSpLocks noChangeShapeType="1"/>
          </p:cNvCxnSpPr>
          <p:nvPr/>
        </p:nvCxnSpPr>
        <p:spPr bwMode="auto">
          <a:xfrm flipH="1">
            <a:off x="5943600" y="4305300"/>
            <a:ext cx="4572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9398882" y="4179710"/>
            <a:ext cx="2425391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 smtClean="0">
                <a:solidFill>
                  <a:prstClr val="black"/>
                </a:solidFill>
                <a:latin typeface="+mj-lt"/>
              </a:rPr>
              <a:t>This </a:t>
            </a:r>
            <a:r>
              <a:rPr lang="en-US" sz="2800" smtClean="0">
                <a:solidFill>
                  <a:prstClr val="black"/>
                </a:solidFill>
                <a:latin typeface="+mj-lt"/>
              </a:rPr>
              <a:t>is </a:t>
            </a:r>
            <a:r>
              <a:rPr lang="en-US" sz="2800" b="1" smtClean="0">
                <a:solidFill>
                  <a:prstClr val="black"/>
                </a:solidFill>
                <a:latin typeface="+mj-lt"/>
              </a:rPr>
              <a:t>grounding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817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Logic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  &gt;  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63263" cy="4175783"/>
          </a:xfrm>
        </p:spPr>
        <p:txBody>
          <a:bodyPr>
            <a:normAutofit fontScale="92500" lnSpcReduction="10000"/>
          </a:bodyPr>
          <a:lstStyle/>
          <a:p>
            <a:r>
              <a:rPr lang="en-US" altLang="x-none" dirty="0"/>
              <a:t>MLN is </a:t>
            </a:r>
            <a:r>
              <a:rPr lang="en-US" altLang="x-none" b="1" dirty="0"/>
              <a:t>template</a:t>
            </a:r>
            <a:r>
              <a:rPr lang="en-US" altLang="x-none" dirty="0"/>
              <a:t> for ground Markov nets</a:t>
            </a:r>
          </a:p>
          <a:p>
            <a:r>
              <a:rPr lang="en-US" altLang="x-none" dirty="0"/>
              <a:t>Probability of a world </a:t>
            </a:r>
            <a:r>
              <a:rPr lang="en-US" altLang="x-none" sz="3200" i="1" dirty="0">
                <a:latin typeface="Times" charset="0"/>
              </a:rPr>
              <a:t>x</a:t>
            </a:r>
            <a:r>
              <a:rPr lang="en-US" altLang="x-none" dirty="0"/>
              <a:t>:</a:t>
            </a:r>
          </a:p>
          <a:p>
            <a:pPr>
              <a:buNone/>
            </a:pPr>
            <a:endParaRPr lang="en-US" altLang="x-none" dirty="0"/>
          </a:p>
          <a:p>
            <a:pPr>
              <a:buNone/>
            </a:pPr>
            <a:endParaRPr lang="en-US" altLang="x-none" dirty="0"/>
          </a:p>
          <a:p>
            <a:pPr>
              <a:buNone/>
            </a:pPr>
            <a:endParaRPr lang="en-US" altLang="x-none" dirty="0"/>
          </a:p>
          <a:p>
            <a:pPr>
              <a:buNone/>
            </a:pPr>
            <a:endParaRPr lang="en-US" altLang="x-none" dirty="0"/>
          </a:p>
          <a:p>
            <a:r>
              <a:rPr lang="en-US" altLang="x-none" b="1" dirty="0"/>
              <a:t>Typed</a:t>
            </a:r>
            <a:r>
              <a:rPr lang="en-US" altLang="x-none" dirty="0"/>
              <a:t> variables and constants greatly reduce size of ground Markov net</a:t>
            </a:r>
          </a:p>
          <a:p>
            <a:r>
              <a:rPr lang="en-US" altLang="x-none" dirty="0"/>
              <a:t>Functions, existential quantifiers, etc.</a:t>
            </a:r>
          </a:p>
          <a:p>
            <a:r>
              <a:rPr lang="en-US" altLang="x-none" dirty="0"/>
              <a:t>Infinite and continuous domains</a:t>
            </a:r>
            <a:endParaRPr lang="en-US" altLang="x-none" b="1" dirty="0">
              <a:solidFill>
                <a:schemeClr val="tx2"/>
              </a:solidFill>
            </a:endParaRPr>
          </a:p>
        </p:txBody>
      </p:sp>
      <p:sp>
        <p:nvSpPr>
          <p:cNvPr id="10" name="Rectangle 26"/>
          <p:cNvSpPr>
            <a:spLocks noChangeArrowheads="1"/>
          </p:cNvSpPr>
          <p:nvPr/>
        </p:nvSpPr>
        <p:spPr bwMode="auto">
          <a:xfrm>
            <a:off x="4864100" y="3073883"/>
            <a:ext cx="736600" cy="381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27"/>
          <p:cNvSpPr>
            <a:spLocks noChangeArrowheads="1"/>
          </p:cNvSpPr>
          <p:nvPr/>
        </p:nvSpPr>
        <p:spPr bwMode="auto">
          <a:xfrm>
            <a:off x="4610100" y="3073883"/>
            <a:ext cx="254000" cy="3810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28"/>
          <p:cNvSpPr txBox="1">
            <a:spLocks noChangeArrowheads="1"/>
          </p:cNvSpPr>
          <p:nvPr/>
        </p:nvSpPr>
        <p:spPr bwMode="auto">
          <a:xfrm>
            <a:off x="2171700" y="3980345"/>
            <a:ext cx="2108200" cy="385763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/>
              <a:t>Weight of formula </a:t>
            </a:r>
            <a:r>
              <a:rPr lang="en-US" altLang="x-none" sz="1800" i="1"/>
              <a:t>i</a:t>
            </a:r>
          </a:p>
        </p:txBody>
      </p:sp>
      <p:sp>
        <p:nvSpPr>
          <p:cNvPr id="14" name="Text Box 29"/>
          <p:cNvSpPr txBox="1">
            <a:spLocks noChangeArrowheads="1"/>
          </p:cNvSpPr>
          <p:nvPr/>
        </p:nvSpPr>
        <p:spPr bwMode="auto">
          <a:xfrm>
            <a:off x="4533900" y="3980345"/>
            <a:ext cx="4076700" cy="385763"/>
          </a:xfrm>
          <a:prstGeom prst="rect">
            <a:avLst/>
          </a:prstGeom>
          <a:noFill/>
          <a:ln w="19050">
            <a:solidFill>
              <a:srgbClr val="3399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/>
              <a:t>No. of true groundings of formula </a:t>
            </a:r>
            <a:r>
              <a:rPr lang="en-US" altLang="x-none" sz="1800" i="1"/>
              <a:t>i </a:t>
            </a:r>
            <a:r>
              <a:rPr lang="en-US" altLang="x-none" sz="1800"/>
              <a:t>in </a:t>
            </a:r>
            <a:r>
              <a:rPr lang="en-US" altLang="x-none" sz="1800" i="1"/>
              <a:t>x</a:t>
            </a:r>
            <a:endParaRPr lang="en-US" altLang="x-none" sz="1800"/>
          </a:p>
        </p:txBody>
      </p:sp>
      <p:sp>
        <p:nvSpPr>
          <p:cNvPr id="15" name="Line 30"/>
          <p:cNvSpPr>
            <a:spLocks noChangeShapeType="1"/>
          </p:cNvSpPr>
          <p:nvPr/>
        </p:nvSpPr>
        <p:spPr bwMode="auto">
          <a:xfrm flipV="1">
            <a:off x="4076700" y="3523145"/>
            <a:ext cx="533400" cy="457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31"/>
          <p:cNvSpPr>
            <a:spLocks noChangeShapeType="1"/>
          </p:cNvSpPr>
          <p:nvPr/>
        </p:nvSpPr>
        <p:spPr bwMode="auto">
          <a:xfrm flipH="1" flipV="1">
            <a:off x="5067300" y="3508858"/>
            <a:ext cx="152400" cy="471487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38225"/>
              </p:ext>
            </p:extLst>
          </p:nvPr>
        </p:nvGraphicFramePr>
        <p:xfrm>
          <a:off x="1943100" y="2684945"/>
          <a:ext cx="3916363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Equation" r:id="rId4" imgW="1638000" imgH="457200" progId="Equation.3">
                  <p:embed/>
                </p:oleObj>
              </mc:Choice>
              <mc:Fallback>
                <p:oleObj name="Equation" r:id="rId4" imgW="1638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2684945"/>
                        <a:ext cx="3916363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537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SRL; Deep RDBMS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  &gt;  SRL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16" y="1806237"/>
            <a:ext cx="11587163" cy="37876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32546" y="5790347"/>
            <a:ext cx="5726905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 smtClean="0">
                <a:solidFill>
                  <a:prstClr val="black"/>
                </a:solidFill>
                <a:latin typeface="+mj-lt"/>
              </a:rPr>
              <a:t>The secret is </a:t>
            </a:r>
            <a:r>
              <a:rPr lang="en-US" sz="2800" smtClean="0">
                <a:solidFill>
                  <a:prstClr val="black"/>
                </a:solidFill>
                <a:latin typeface="+mj-lt"/>
              </a:rPr>
              <a:t>to express grounding as SQL statements!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496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 and ML are very close!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698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63263" cy="4175783"/>
          </a:xfrm>
        </p:spPr>
        <p:txBody>
          <a:bodyPr>
            <a:normAutofit/>
          </a:bodyPr>
          <a:lstStyle/>
          <a:p>
            <a:r>
              <a:rPr lang="en-US" altLang="x-none" dirty="0" smtClean="0"/>
              <a:t>It’s all about abstractions</a:t>
            </a:r>
          </a:p>
          <a:p>
            <a:pPr lvl="1"/>
            <a:r>
              <a:rPr lang="en-US" altLang="x-none" dirty="0" smtClean="0"/>
              <a:t>SQL, relational algebra, and linear algebra</a:t>
            </a:r>
          </a:p>
          <a:p>
            <a:pPr lvl="1"/>
            <a:endParaRPr lang="en-US" altLang="x-none" dirty="0"/>
          </a:p>
          <a:p>
            <a:r>
              <a:rPr lang="en-US" altLang="x-none" dirty="0" smtClean="0"/>
              <a:t>It’s all about optimizers</a:t>
            </a:r>
          </a:p>
          <a:p>
            <a:endParaRPr lang="en-US" altLang="x-none" dirty="0"/>
          </a:p>
          <a:p>
            <a:r>
              <a:rPr lang="en-US" altLang="x-none" dirty="0" smtClean="0"/>
              <a:t>It’s all about indexing</a:t>
            </a:r>
          </a:p>
          <a:p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55640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ML, optimization, and SQL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Abstractions and execution plans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Statistical relational learning (SRL) and inference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smtClean="0"/>
              <a:t>ML, optimization, and 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Why ML in a Database?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From Least Squares to SQL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Stochastic Gradient Descent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Why data management and ML?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MLD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977563" cy="4175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>
                <a:latin typeface="+mj-lt"/>
              </a:rPr>
              <a:t>Answer: </a:t>
            </a:r>
          </a:p>
          <a:p>
            <a:r>
              <a:rPr lang="en-US" sz="4000" dirty="0" smtClean="0">
                <a:latin typeface="+mj-lt"/>
              </a:rPr>
              <a:t>Always recognized the value of data</a:t>
            </a:r>
          </a:p>
          <a:p>
            <a:r>
              <a:rPr lang="en-US" sz="4000" dirty="0" smtClean="0">
                <a:latin typeface="+mj-lt"/>
              </a:rPr>
              <a:t>Abstractions for </a:t>
            </a:r>
            <a:r>
              <a:rPr lang="en-US" sz="4000" dirty="0" smtClean="0">
                <a:latin typeface="+mj-lt"/>
              </a:rPr>
              <a:t>large-scale analytics (Map Reduce)</a:t>
            </a:r>
          </a:p>
          <a:p>
            <a:r>
              <a:rPr lang="en-US" sz="4000" dirty="0" smtClean="0">
                <a:latin typeface="+mj-lt"/>
              </a:rPr>
              <a:t>The big data </a:t>
            </a:r>
            <a:r>
              <a:rPr lang="en-US" sz="4000" dirty="0" smtClean="0">
                <a:latin typeface="+mj-lt"/>
              </a:rPr>
              <a:t>frenzy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49" y="4104420"/>
            <a:ext cx="4529138" cy="1697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4728</TotalTime>
  <Words>1293</Words>
  <Application>Microsoft Macintosh PowerPoint</Application>
  <PresentationFormat>Widescreen</PresentationFormat>
  <Paragraphs>369</Paragraphs>
  <Slides>56</Slides>
  <Notes>52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Calibri</vt:lpstr>
      <vt:lpstr>Calibri Light</vt:lpstr>
      <vt:lpstr>Mangal</vt:lpstr>
      <vt:lpstr>Arial</vt:lpstr>
      <vt:lpstr>Times</vt:lpstr>
      <vt:lpstr>Wingdings</vt:lpstr>
      <vt:lpstr>Office Theme</vt:lpstr>
      <vt:lpstr>Microsoft Equation 3.0</vt:lpstr>
      <vt:lpstr>MathType 5.0 Equation</vt:lpstr>
      <vt:lpstr>Lecture 2:  Databases, SQL, and ML</vt:lpstr>
      <vt:lpstr>Announcements</vt:lpstr>
      <vt:lpstr>Correction</vt:lpstr>
      <vt:lpstr>Previous lecture was all about data</vt:lpstr>
      <vt:lpstr>Today’s focus</vt:lpstr>
      <vt:lpstr>Today’s Lecture</vt:lpstr>
      <vt:lpstr>1. ML, optimization, and SQL</vt:lpstr>
      <vt:lpstr>What you will learn about in this section</vt:lpstr>
      <vt:lpstr>Why data management and ML?</vt:lpstr>
      <vt:lpstr>PowerPoint Presentation</vt:lpstr>
      <vt:lpstr>Why the MapReduce-Hadoop frenzy?</vt:lpstr>
      <vt:lpstr>PowerPoint Presentation</vt:lpstr>
      <vt:lpstr>Why are databases so successful?</vt:lpstr>
      <vt:lpstr>PowerPoint Presentation</vt:lpstr>
      <vt:lpstr>What about more involved analytics?</vt:lpstr>
      <vt:lpstr>What about scalability?</vt:lpstr>
      <vt:lpstr>The rise of declarative ML</vt:lpstr>
      <vt:lpstr>The rise of declarative ML</vt:lpstr>
      <vt:lpstr>Simplest declarative ML program</vt:lpstr>
      <vt:lpstr>Matrix Multiply</vt:lpstr>
      <vt:lpstr>Matrix Multiply v2</vt:lpstr>
      <vt:lpstr>Matrix Multiply v3</vt:lpstr>
      <vt:lpstr>Simplest declarative ML program</vt:lpstr>
      <vt:lpstr>In summary</vt:lpstr>
      <vt:lpstr>Example</vt:lpstr>
      <vt:lpstr>Gradient Descent (GD)</vt:lpstr>
      <vt:lpstr>Stochastic Gradient Descent (SGD)</vt:lpstr>
      <vt:lpstr>Stochastic Gradient Descent (SGD)</vt:lpstr>
      <vt:lpstr>GD/SGD in SQL</vt:lpstr>
      <vt:lpstr>2. Abstractions and execution plans</vt:lpstr>
      <vt:lpstr>What you will learn about in this section</vt:lpstr>
      <vt:lpstr>RDBMS Architecture</vt:lpstr>
      <vt:lpstr>Declarative-ML-Systems Architecture</vt:lpstr>
      <vt:lpstr>It’s about Optimizers</vt:lpstr>
      <vt:lpstr>Example: the SystemML optimizer</vt:lpstr>
      <vt:lpstr>Example: the SystemML optimizer</vt:lpstr>
      <vt:lpstr>Example: the SystemML optimizer</vt:lpstr>
      <vt:lpstr>3. SRL and Inference</vt:lpstr>
      <vt:lpstr>What you will learn about in this section</vt:lpstr>
      <vt:lpstr>Motivation</vt:lpstr>
      <vt:lpstr>Motivation</vt:lpstr>
      <vt:lpstr>More examples</vt:lpstr>
      <vt:lpstr>SRL basics</vt:lpstr>
      <vt:lpstr>Markov networks</vt:lpstr>
      <vt:lpstr>Markov networks</vt:lpstr>
      <vt:lpstr>Inference in Markov Networks</vt:lpstr>
      <vt:lpstr>MCMC: Gibbs sampling</vt:lpstr>
      <vt:lpstr>Probabilistic inference with Gibbs sampling</vt:lpstr>
      <vt:lpstr>A better use of DBs: Templated Markov Networks</vt:lpstr>
      <vt:lpstr>First-order Logic</vt:lpstr>
      <vt:lpstr>Example</vt:lpstr>
      <vt:lpstr>Example</vt:lpstr>
      <vt:lpstr>Example</vt:lpstr>
      <vt:lpstr>Markov Logic Networks</vt:lpstr>
      <vt:lpstr>SRL; Deep RDBMS Integration</vt:lpstr>
      <vt:lpstr>DB and ML are very close!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341</cp:revision>
  <cp:lastPrinted>2017-09-05T19:00:45Z</cp:lastPrinted>
  <dcterms:created xsi:type="dcterms:W3CDTF">2015-09-11T05:09:33Z</dcterms:created>
  <dcterms:modified xsi:type="dcterms:W3CDTF">2018-01-25T18:09:59Z</dcterms:modified>
</cp:coreProperties>
</file>